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8" r:id="rId4"/>
    <p:sldId id="257" r:id="rId5"/>
    <p:sldId id="285" r:id="rId6"/>
    <p:sldId id="260" r:id="rId7"/>
    <p:sldId id="279" r:id="rId8"/>
    <p:sldId id="286" r:id="rId9"/>
    <p:sldId id="288" r:id="rId10"/>
    <p:sldId id="261" r:id="rId11"/>
    <p:sldId id="280" r:id="rId12"/>
    <p:sldId id="289" r:id="rId13"/>
    <p:sldId id="262" r:id="rId14"/>
    <p:sldId id="294" r:id="rId15"/>
    <p:sldId id="296" r:id="rId16"/>
    <p:sldId id="297" r:id="rId17"/>
    <p:sldId id="298" r:id="rId18"/>
    <p:sldId id="299" r:id="rId19"/>
    <p:sldId id="271" r:id="rId20"/>
    <p:sldId id="272" r:id="rId21"/>
    <p:sldId id="290" r:id="rId22"/>
    <p:sldId id="292" r:id="rId23"/>
    <p:sldId id="291" r:id="rId24"/>
    <p:sldId id="300" r:id="rId25"/>
    <p:sldId id="301" r:id="rId26"/>
    <p:sldId id="302" r:id="rId27"/>
    <p:sldId id="303" r:id="rId28"/>
    <p:sldId id="304" r:id="rId29"/>
    <p:sldId id="293" r:id="rId30"/>
    <p:sldId id="281" r:id="rId31"/>
    <p:sldId id="30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89"/>
    <a:srgbClr val="92FF01"/>
    <a:srgbClr val="A6FF2F"/>
    <a:srgbClr val="FFD347"/>
    <a:srgbClr val="998BFF"/>
    <a:srgbClr val="563FFF"/>
    <a:srgbClr val="001A9E"/>
    <a:srgbClr val="00C425"/>
    <a:srgbClr val="0028EE"/>
    <a:srgbClr val="01996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9" autoAdjust="0"/>
    <p:restoredTop sz="94660"/>
  </p:normalViewPr>
  <p:slideViewPr>
    <p:cSldViewPr>
      <p:cViewPr varScale="1">
        <p:scale>
          <a:sx n="68" d="100"/>
          <a:sy n="68" d="100"/>
        </p:scale>
        <p:origin x="-14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rian%20Giffin\Documents\MATLAB\myavifile.av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rian%20Giffin\Documents\MATLAB\myavifile2.avi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rian%20Giffin\Documents\MATLAB\myavifile4.avi" TargetMode="Externa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rian%20Giffin\Documents\Research\Masters%20Project\confinedcube.avi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video" Target="file:///C:\Users\Brian%20Giffin\Documents\Research\Masters%20Project\highpressure.avi" TargetMode="External"/><Relationship Id="rId7" Type="http://schemas.openxmlformats.org/officeDocument/2006/relationships/image" Target="../media/image35.png"/><Relationship Id="rId2" Type="http://schemas.openxmlformats.org/officeDocument/2006/relationships/video" Target="file:///C:\Users\Brian%20Giffin\Documents\Research\Masters%20Project\lowdamage.avi" TargetMode="External"/><Relationship Id="rId1" Type="http://schemas.openxmlformats.org/officeDocument/2006/relationships/video" Target="file:///C:\Users\Brian%20Giffin\Documents\Research\Masters%20Project\lowpressure.avi" TargetMode="Externa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video" Target="file:///C:\Users\Brian%20Giffin\Documents\Research\Masters%20Project\highdamage.avi" TargetMode="External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 l="53880" t="51041" r="31479" b="21875"/>
          <a:stretch>
            <a:fillRect/>
          </a:stretch>
        </p:blipFill>
        <p:spPr bwMode="auto">
          <a:xfrm>
            <a:off x="6400800" y="1752600"/>
            <a:ext cx="2362200" cy="245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3635375"/>
            <a:ext cx="8915400" cy="1470025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2"/>
                </a:solidFill>
              </a:rPr>
              <a:t>Applied </a:t>
            </a:r>
            <a:r>
              <a:rPr lang="en-US" dirty="0" err="1" smtClean="0">
                <a:solidFill>
                  <a:schemeClr val="tx2"/>
                </a:solidFill>
              </a:rPr>
              <a:t>Poromechanics</a:t>
            </a:r>
            <a:r>
              <a:rPr lang="en-US" dirty="0" smtClean="0">
                <a:solidFill>
                  <a:schemeClr val="tx2"/>
                </a:solidFill>
              </a:rPr>
              <a:t/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for Hydraulic Fracture Simulation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5029200"/>
            <a:ext cx="57150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Brian </a:t>
            </a:r>
            <a:r>
              <a:rPr lang="en-US" dirty="0" err="1" smtClean="0">
                <a:solidFill>
                  <a:schemeClr val="tx1"/>
                </a:solidFill>
              </a:rPr>
              <a:t>Giffin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under the advisement of Dr. Mark Rashid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and in collaboration with Dr. Randolph </a:t>
            </a:r>
            <a:r>
              <a:rPr lang="en-US" dirty="0" err="1" smtClean="0">
                <a:solidFill>
                  <a:schemeClr val="tx1"/>
                </a:solidFill>
              </a:rPr>
              <a:t>Settgast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December 12, 2014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/>
          <a:srcRect l="34553" t="52083" r="50220" b="20833"/>
          <a:stretch>
            <a:fillRect/>
          </a:stretch>
        </p:blipFill>
        <p:spPr bwMode="auto">
          <a:xfrm>
            <a:off x="4648200" y="1066800"/>
            <a:ext cx="2456688" cy="245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 l="53880" t="17708" r="30893" b="55209"/>
          <a:stretch>
            <a:fillRect/>
          </a:stretch>
        </p:blipFill>
        <p:spPr bwMode="auto">
          <a:xfrm>
            <a:off x="3124200" y="304800"/>
            <a:ext cx="2456688" cy="245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Statement of the Weak Form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0" y="838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0" y="1666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0" y="20478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0" y="2886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1667" t="21852" r="31250" b="24074"/>
          <a:stretch>
            <a:fillRect/>
          </a:stretch>
        </p:blipFill>
        <p:spPr bwMode="auto">
          <a:xfrm>
            <a:off x="76200" y="1219200"/>
            <a:ext cx="8610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Discrete in Time Equations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44166" t="8889" r="42917" b="85926"/>
          <a:stretch>
            <a:fillRect/>
          </a:stretch>
        </p:blipFill>
        <p:spPr bwMode="auto">
          <a:xfrm>
            <a:off x="3429000" y="1066800"/>
            <a:ext cx="2362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24998" t="24445" r="26666" b="68148"/>
          <a:stretch>
            <a:fillRect/>
          </a:stretch>
        </p:blipFill>
        <p:spPr bwMode="auto">
          <a:xfrm>
            <a:off x="381000" y="1524000"/>
            <a:ext cx="8458200" cy="72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24165" t="50369" r="25833" b="5928"/>
          <a:stretch>
            <a:fillRect/>
          </a:stretch>
        </p:blipFill>
        <p:spPr bwMode="auto">
          <a:xfrm>
            <a:off x="76200" y="2398395"/>
            <a:ext cx="8915400" cy="438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Galerkin</a:t>
            </a:r>
            <a:r>
              <a:rPr lang="en-US" dirty="0" smtClean="0">
                <a:solidFill>
                  <a:schemeClr val="tx2"/>
                </a:solidFill>
              </a:rPr>
              <a:t> Approximation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20000" y="49530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00" y="5867400"/>
            <a:ext cx="457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5725" t="44792" r="33821" b="30208"/>
          <a:stretch>
            <a:fillRect/>
          </a:stretch>
        </p:blipFill>
        <p:spPr bwMode="auto">
          <a:xfrm>
            <a:off x="2667000" y="1219200"/>
            <a:ext cx="3962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4773" t="35417" r="33016" b="47916"/>
          <a:stretch>
            <a:fillRect/>
          </a:stretch>
        </p:blipFill>
        <p:spPr bwMode="auto">
          <a:xfrm>
            <a:off x="2514600" y="3048000"/>
            <a:ext cx="4191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17203" t="39583" r="14861" b="28125"/>
          <a:stretch>
            <a:fillRect/>
          </a:stretch>
        </p:blipFill>
        <p:spPr bwMode="auto">
          <a:xfrm>
            <a:off x="152400" y="4343400"/>
            <a:ext cx="8839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Matrix Form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18375" t="27083" r="22474" b="19792"/>
          <a:stretch>
            <a:fillRect/>
          </a:stretch>
        </p:blipFill>
        <p:spPr bwMode="auto">
          <a:xfrm>
            <a:off x="609600" y="1905000"/>
            <a:ext cx="7696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Damage Mechanics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1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Consider a damage parameter D </a:t>
            </a:r>
            <a:r>
              <a:rPr kumimoji="0" lang="el-G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ϵ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(0,1]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Evolve material properties using an appropriate failure criterion to emulate fracture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Desired behavior: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kumimoji="0" lang="el-G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&lt;&lt; </a:t>
            </a:r>
            <a:r>
              <a:rPr lang="el-GR" sz="2800" dirty="0" smtClean="0"/>
              <a:t>σ</a:t>
            </a:r>
            <a:r>
              <a:rPr lang="en-US" sz="2800" baseline="-25000" dirty="0" smtClean="0"/>
              <a:t>c</a:t>
            </a:r>
            <a:r>
              <a:rPr lang="en-US" sz="2800" dirty="0" smtClean="0"/>
              <a:t> (lower tensile rupture stress)</a:t>
            </a:r>
            <a:endParaRPr lang="en-US" sz="2800" baseline="-250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Material failure should be pressure-dependent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Failure should depend upon the deviatoric stress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l="27526" t="46875" r="26208" b="47917"/>
          <a:stretch>
            <a:fillRect/>
          </a:stretch>
        </p:blipFill>
        <p:spPr bwMode="auto">
          <a:xfrm>
            <a:off x="1600200" y="2514600"/>
            <a:ext cx="6019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Failure Criterion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1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Drucker-Prager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failure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criterion: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b="1" dirty="0" smtClean="0"/>
              <a:t>J2</a:t>
            </a:r>
            <a:r>
              <a:rPr lang="en-US" sz="2800" dirty="0" smtClean="0"/>
              <a:t>: second invariant of the deviatoric part of the </a:t>
            </a:r>
            <a:r>
              <a:rPr lang="en-US" sz="2800" i="1" dirty="0" smtClean="0"/>
              <a:t>effective</a:t>
            </a:r>
            <a:r>
              <a:rPr lang="en-US" sz="2800" dirty="0" smtClean="0"/>
              <a:t> skeleton stress</a:t>
            </a:r>
            <a:endParaRPr lang="en-US" sz="2800" baseline="-250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b="1" dirty="0" smtClean="0"/>
              <a:t>I1</a:t>
            </a:r>
            <a:r>
              <a:rPr lang="en-US" sz="2800" dirty="0" smtClean="0"/>
              <a:t>: first invariant of the </a:t>
            </a:r>
            <a:r>
              <a:rPr lang="en-US" sz="2800" i="1" dirty="0" smtClean="0"/>
              <a:t>effective</a:t>
            </a:r>
            <a:r>
              <a:rPr lang="en-US" sz="2800" dirty="0" smtClean="0"/>
              <a:t> skeleton stress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b="1" dirty="0" smtClean="0"/>
              <a:t>A</a:t>
            </a:r>
            <a:r>
              <a:rPr lang="en-US" sz="2800" dirty="0" smtClean="0"/>
              <a:t>, </a:t>
            </a:r>
            <a:r>
              <a:rPr lang="en-US" sz="2800" b="1" dirty="0" smtClean="0"/>
              <a:t>B</a:t>
            </a:r>
            <a:r>
              <a:rPr lang="en-US" sz="2800" dirty="0" smtClean="0"/>
              <a:t>: constants that depend on </a:t>
            </a:r>
            <a:r>
              <a:rPr lang="el-GR" sz="2800" dirty="0" smtClean="0"/>
              <a:t>σ</a:t>
            </a:r>
            <a:r>
              <a:rPr lang="en-US" sz="2800" baseline="-25000" dirty="0" smtClean="0"/>
              <a:t>t</a:t>
            </a:r>
            <a:r>
              <a:rPr lang="en-US" sz="2800" dirty="0" smtClean="0"/>
              <a:t> and </a:t>
            </a:r>
            <a:r>
              <a:rPr lang="el-GR" sz="2800" dirty="0" smtClean="0"/>
              <a:t>σ</a:t>
            </a:r>
            <a:r>
              <a:rPr lang="en-US" sz="2800" baseline="-25000" dirty="0" smtClean="0"/>
              <a:t>c</a:t>
            </a:r>
            <a:r>
              <a:rPr lang="en-US" sz="2800" dirty="0" smtClean="0"/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baseline="0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l="42167" t="28125" r="40849" b="65625"/>
          <a:stretch>
            <a:fillRect/>
          </a:stretch>
        </p:blipFill>
        <p:spPr bwMode="auto">
          <a:xfrm>
            <a:off x="3505200" y="40386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http://www.intechopen.com/source/html/44788/media/image18_w.jpg"/>
          <p:cNvPicPr>
            <a:picLocks noChangeAspect="1" noChangeArrowheads="1"/>
          </p:cNvPicPr>
          <p:nvPr/>
        </p:nvPicPr>
        <p:blipFill>
          <a:blip r:embed="rId3" cstate="print"/>
          <a:srcRect t="12254" r="49000" b="21225"/>
          <a:stretch>
            <a:fillRect/>
          </a:stretch>
        </p:blipFill>
        <p:spPr bwMode="auto">
          <a:xfrm>
            <a:off x="2971800" y="1181848"/>
            <a:ext cx="3276600" cy="2441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Damage Evolution Law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1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Permanent, irreversible degradation of the elastic properties and hydraulic conductivity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lang="en-US" sz="28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Failure surface: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Consistency condition:                 during failure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19327" t="18750" r="17423" b="27083"/>
          <a:stretch>
            <a:fillRect/>
          </a:stretch>
        </p:blipFill>
        <p:spPr bwMode="auto">
          <a:xfrm>
            <a:off x="304800" y="3795888"/>
            <a:ext cx="5410200" cy="260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 l="34187" t="16667" r="33602" b="77083"/>
          <a:stretch>
            <a:fillRect/>
          </a:stretch>
        </p:blipFill>
        <p:spPr bwMode="auto">
          <a:xfrm>
            <a:off x="3657600" y="2667000"/>
            <a:ext cx="419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 cstate="print"/>
          <a:srcRect l="28331" t="54167" r="64641" b="40625"/>
          <a:stretch>
            <a:fillRect/>
          </a:stretch>
        </p:blipFill>
        <p:spPr bwMode="auto">
          <a:xfrm>
            <a:off x="4724400" y="3276600"/>
            <a:ext cx="91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 cstate="print"/>
          <a:srcRect l="42167" t="51042" r="41435" b="38541"/>
          <a:stretch>
            <a:fillRect/>
          </a:stretch>
        </p:blipFill>
        <p:spPr bwMode="auto">
          <a:xfrm>
            <a:off x="5334000" y="5334000"/>
            <a:ext cx="2133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6" cstate="print"/>
          <a:srcRect l="43338" t="34375" r="42606" b="59375"/>
          <a:stretch>
            <a:fillRect/>
          </a:stretch>
        </p:blipFill>
        <p:spPr bwMode="auto">
          <a:xfrm>
            <a:off x="5562600" y="40386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print"/>
          <a:srcRect l="36896" t="42708" r="35578" b="46875"/>
          <a:stretch>
            <a:fillRect/>
          </a:stretch>
        </p:blipFill>
        <p:spPr bwMode="auto">
          <a:xfrm>
            <a:off x="5562600" y="4572000"/>
            <a:ext cx="358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Numerical Scheme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1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Enforce                     at end of time-step:</a:t>
            </a:r>
            <a:endParaRPr lang="en-US" sz="28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Set initial guess: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Solve system of equations to obtain updated end-step displacements and pressures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Compute: 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Update the damage variables by Newton-</a:t>
            </a:r>
            <a:r>
              <a:rPr lang="en-US" sz="2800" dirty="0" err="1" smtClean="0"/>
              <a:t>Raphson</a:t>
            </a:r>
            <a:r>
              <a:rPr lang="en-US" sz="2800" dirty="0" smtClean="0"/>
              <a:t>: 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Enforce: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Iterate until: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63836" t="20834" r="25037" b="73347"/>
          <a:stretch>
            <a:fillRect/>
          </a:stretch>
        </p:blipFill>
        <p:spPr bwMode="auto">
          <a:xfrm>
            <a:off x="2209800" y="1676400"/>
            <a:ext cx="1447800" cy="42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 l="38067" t="29167" r="36750" b="59375"/>
          <a:stretch>
            <a:fillRect/>
          </a:stretch>
        </p:blipFill>
        <p:spPr bwMode="auto">
          <a:xfrm>
            <a:off x="3048000" y="4572000"/>
            <a:ext cx="3276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 l="40044" t="60417" r="38873" b="31250"/>
          <a:stretch>
            <a:fillRect/>
          </a:stretch>
        </p:blipFill>
        <p:spPr bwMode="auto">
          <a:xfrm>
            <a:off x="2514600" y="5410200"/>
            <a:ext cx="2743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 cstate="print"/>
          <a:srcRect l="64641" t="36459" r="18375" b="58333"/>
          <a:stretch>
            <a:fillRect/>
          </a:stretch>
        </p:blipFill>
        <p:spPr bwMode="auto">
          <a:xfrm>
            <a:off x="3581400" y="2133600"/>
            <a:ext cx="2209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 cstate="print"/>
          <a:srcRect l="23060" t="43750" r="57028" b="45833"/>
          <a:stretch>
            <a:fillRect/>
          </a:stretch>
        </p:blipFill>
        <p:spPr bwMode="auto">
          <a:xfrm>
            <a:off x="2743200" y="3276600"/>
            <a:ext cx="2590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 cstate="print"/>
          <a:srcRect l="55856" t="43750" r="21889" b="45833"/>
          <a:stretch>
            <a:fillRect/>
          </a:stretch>
        </p:blipFill>
        <p:spPr bwMode="auto">
          <a:xfrm>
            <a:off x="5715000" y="3276600"/>
            <a:ext cx="289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7" cstate="print"/>
          <a:srcRect l="40044" t="34375" r="38873" b="59375"/>
          <a:stretch>
            <a:fillRect/>
          </a:stretch>
        </p:blipFill>
        <p:spPr bwMode="auto">
          <a:xfrm>
            <a:off x="3048000" y="59436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MATLAB Implementation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/>
              <a:t>Intended to validate the </a:t>
            </a:r>
            <a:r>
              <a:rPr lang="en-US" sz="3200" dirty="0" err="1" smtClean="0"/>
              <a:t>poroelasticity</a:t>
            </a:r>
            <a:r>
              <a:rPr lang="en-US" sz="3200" dirty="0" smtClean="0"/>
              <a:t> equations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2D linear </a:t>
            </a:r>
            <a:r>
              <a:rPr lang="en-US" sz="3200" dirty="0" err="1" smtClean="0"/>
              <a:t>poroelasticity</a:t>
            </a:r>
            <a:endParaRPr lang="en-US" sz="32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No damage mechanics</a:t>
            </a:r>
            <a:endParaRPr lang="en-US" sz="28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Time invariant material properties</a:t>
            </a:r>
            <a:endParaRPr lang="en-US" sz="32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Only Cartesian meshes (variable refinement)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Fully-integrated, </a:t>
            </a:r>
            <a:r>
              <a:rPr lang="en-US" sz="3200" dirty="0" err="1" smtClean="0"/>
              <a:t>isoparametric</a:t>
            </a:r>
            <a:r>
              <a:rPr lang="en-US" sz="3200" dirty="0" smtClean="0"/>
              <a:t>, four-node quadrilateral element formulation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Simple boundary condition types:</a:t>
            </a:r>
            <a:endParaRPr lang="en-US" sz="28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Homogeneous essential BCs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Zero flux BCs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Pressure traction BCs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Test Problem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198120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718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194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670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146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622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098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574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050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526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002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47800" y="3352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447800" y="3200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447800" y="3048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47800" y="2895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447800" y="2743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447800" y="2590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47800" y="2438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47800" y="2286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447800" y="2133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447800" y="1981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5240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7526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9812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098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4384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70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8956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971800" y="20574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971800" y="22860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971800" y="25146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971800" y="27432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971800" y="29718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971800" y="32004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971800" y="34290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524000" y="449580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8956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7432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5908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384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2860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1336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9812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8288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6764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5240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971800" y="5867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971800" y="5715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971800" y="5562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971800" y="5410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5257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971800" y="5105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971800" y="4953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971800" y="4800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4648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71800" y="4495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Left Brace 63"/>
          <p:cNvSpPr/>
          <p:nvPr/>
        </p:nvSpPr>
        <p:spPr>
          <a:xfrm>
            <a:off x="1143000" y="19812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Brace 64"/>
          <p:cNvSpPr/>
          <p:nvPr/>
        </p:nvSpPr>
        <p:spPr>
          <a:xfrm>
            <a:off x="1143000" y="44958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/>
          <p:cNvSpPr/>
          <p:nvPr/>
        </p:nvSpPr>
        <p:spPr>
          <a:xfrm rot="5400000">
            <a:off x="2171700" y="34671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Brace 66"/>
          <p:cNvSpPr/>
          <p:nvPr/>
        </p:nvSpPr>
        <p:spPr>
          <a:xfrm rot="10800000">
            <a:off x="3276600" y="44958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Left Brace 67"/>
          <p:cNvSpPr/>
          <p:nvPr/>
        </p:nvSpPr>
        <p:spPr>
          <a:xfrm rot="16200000">
            <a:off x="2171700" y="552450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/>
          <p:cNvSpPr/>
          <p:nvPr/>
        </p:nvSpPr>
        <p:spPr>
          <a:xfrm rot="5400000">
            <a:off x="2171700" y="9525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Left Brace 69"/>
          <p:cNvSpPr/>
          <p:nvPr/>
        </p:nvSpPr>
        <p:spPr>
          <a:xfrm rot="10800000">
            <a:off x="3276600" y="19812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eft Brace 70"/>
          <p:cNvSpPr/>
          <p:nvPr/>
        </p:nvSpPr>
        <p:spPr>
          <a:xfrm rot="16200000">
            <a:off x="2171700" y="300990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838200" y="344769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820947" y="2697192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rot="10800000">
            <a:off x="2268747" y="144061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rot="10800000">
            <a:off x="3429000" y="2057400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858328" y="5969480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841075" y="5218981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 rot="10800000">
            <a:off x="2288875" y="3962400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 rot="10800000">
            <a:off x="3449128" y="4579189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2" cstate="print"/>
          <a:srcRect l="53750" t="31111" r="42500" b="65186"/>
          <a:stretch>
            <a:fillRect/>
          </a:stretch>
        </p:blipFill>
        <p:spPr bwMode="auto">
          <a:xfrm>
            <a:off x="152400" y="33528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 cstate="print"/>
          <a:srcRect l="55417" t="37036" r="41667" b="60001"/>
          <a:stretch>
            <a:fillRect/>
          </a:stretch>
        </p:blipFill>
        <p:spPr bwMode="auto">
          <a:xfrm>
            <a:off x="3733800" y="19050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2" cstate="print"/>
          <a:srcRect l="53333" t="78509" r="43333" b="17788"/>
          <a:stretch>
            <a:fillRect/>
          </a:stretch>
        </p:blipFill>
        <p:spPr bwMode="auto">
          <a:xfrm>
            <a:off x="3733800" y="42672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" cstate="print"/>
          <a:srcRect l="54583" t="83692" r="41666" b="12605"/>
          <a:stretch>
            <a:fillRect/>
          </a:stretch>
        </p:blipFill>
        <p:spPr bwMode="auto">
          <a:xfrm>
            <a:off x="152400" y="58674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Content Placeholder 2"/>
          <p:cNvSpPr>
            <a:spLocks noGrp="1"/>
          </p:cNvSpPr>
          <p:nvPr>
            <p:ph idx="1"/>
          </p:nvPr>
        </p:nvSpPr>
        <p:spPr>
          <a:xfrm>
            <a:off x="4495800" y="1570037"/>
            <a:ext cx="41910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2-D cube of </a:t>
            </a:r>
            <a:r>
              <a:rPr lang="en-US" sz="2800" dirty="0" err="1" smtClean="0"/>
              <a:t>poroelastic</a:t>
            </a:r>
            <a:r>
              <a:rPr lang="en-US" sz="2800" dirty="0" smtClean="0"/>
              <a:t> material subjected to an external pressure load</a:t>
            </a:r>
          </a:p>
          <a:p>
            <a:r>
              <a:rPr lang="en-US" sz="2800" dirty="0" smtClean="0"/>
              <a:t>u</a:t>
            </a:r>
            <a:r>
              <a:rPr lang="en-US" sz="2800" baseline="-25000" dirty="0" smtClean="0"/>
              <a:t>(normal)</a:t>
            </a:r>
            <a:r>
              <a:rPr lang="en-US" sz="2800" dirty="0" smtClean="0"/>
              <a:t> = 0 on  </a:t>
            </a:r>
          </a:p>
          <a:p>
            <a:r>
              <a:rPr lang="en-US" sz="2800" dirty="0" smtClean="0"/>
              <a:t>p = 0  on</a:t>
            </a:r>
          </a:p>
          <a:p>
            <a:r>
              <a:rPr lang="en-US" sz="2800" dirty="0" smtClean="0"/>
              <a:t>V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n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 = 0 on </a:t>
            </a:r>
          </a:p>
          <a:p>
            <a:r>
              <a:rPr lang="el-GR" sz="2800" dirty="0" smtClean="0"/>
              <a:t>σ</a:t>
            </a:r>
            <a:r>
              <a:rPr lang="en-US" sz="2800" baseline="-25000" dirty="0" smtClean="0"/>
              <a:t>(normal)</a:t>
            </a:r>
            <a:r>
              <a:rPr lang="en-US" sz="2800" baseline="-25000" dirty="0" err="1" smtClean="0"/>
              <a:t>j</a:t>
            </a:r>
            <a:r>
              <a:rPr lang="en-US" sz="2800" dirty="0" err="1" smtClean="0"/>
              <a:t>n</a:t>
            </a:r>
            <a:r>
              <a:rPr lang="en-US" sz="2800" baseline="-25000" dirty="0" err="1" smtClean="0"/>
              <a:t>j</a:t>
            </a:r>
            <a:r>
              <a:rPr lang="en-US" sz="2800" dirty="0" smtClean="0"/>
              <a:t> = - P(t) on </a:t>
            </a:r>
          </a:p>
          <a:p>
            <a:r>
              <a:rPr lang="el-GR" sz="2800" dirty="0" smtClean="0"/>
              <a:t>σ</a:t>
            </a:r>
            <a:r>
              <a:rPr lang="en-US" sz="2800" baseline="-25000" dirty="0" smtClean="0"/>
              <a:t>(transverse)</a:t>
            </a:r>
            <a:r>
              <a:rPr lang="en-US" sz="2800" baseline="-25000" dirty="0" err="1" smtClean="0"/>
              <a:t>j</a:t>
            </a:r>
            <a:r>
              <a:rPr lang="en-US" sz="2800" dirty="0" err="1" smtClean="0"/>
              <a:t>n</a:t>
            </a:r>
            <a:r>
              <a:rPr lang="en-US" sz="2800" baseline="-25000" dirty="0" err="1" smtClean="0"/>
              <a:t>j</a:t>
            </a:r>
            <a:r>
              <a:rPr lang="en-US" sz="2800" dirty="0" smtClean="0"/>
              <a:t> = 0 on 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2" cstate="print"/>
          <a:srcRect l="53333" t="78509" r="43333" b="17788"/>
          <a:stretch>
            <a:fillRect/>
          </a:stretch>
        </p:blipFill>
        <p:spPr bwMode="auto">
          <a:xfrm>
            <a:off x="6324600" y="3551237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2" cstate="print"/>
          <a:srcRect l="53750" t="31111" r="42500" b="65186"/>
          <a:stretch>
            <a:fillRect/>
          </a:stretch>
        </p:blipFill>
        <p:spPr bwMode="auto">
          <a:xfrm>
            <a:off x="6934200" y="3017837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2" cstate="print"/>
          <a:srcRect l="54583" t="83692" r="41666" b="12605"/>
          <a:stretch>
            <a:fillRect/>
          </a:stretch>
        </p:blipFill>
        <p:spPr bwMode="auto">
          <a:xfrm>
            <a:off x="6553200" y="4008437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" cstate="print"/>
          <a:srcRect l="55417" t="37036" r="41667" b="60001"/>
          <a:stretch>
            <a:fillRect/>
          </a:stretch>
        </p:blipFill>
        <p:spPr bwMode="auto">
          <a:xfrm>
            <a:off x="7924800" y="4618037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>
          <a:blip r:embed="rId2" cstate="print"/>
          <a:srcRect l="55417" t="37036" r="41667" b="60001"/>
          <a:stretch>
            <a:fillRect/>
          </a:stretch>
        </p:blipFill>
        <p:spPr bwMode="auto">
          <a:xfrm>
            <a:off x="7696200" y="5075237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err="1" smtClean="0"/>
              <a:t>Poromechanics</a:t>
            </a:r>
            <a:endParaRPr lang="en-US" dirty="0" smtClean="0"/>
          </a:p>
          <a:p>
            <a:r>
              <a:rPr lang="en-US" dirty="0" smtClean="0"/>
              <a:t>Damage Mechanics</a:t>
            </a:r>
          </a:p>
          <a:p>
            <a:r>
              <a:rPr lang="en-US" dirty="0" smtClean="0"/>
              <a:t>MATLAB Implementation</a:t>
            </a:r>
          </a:p>
          <a:p>
            <a:r>
              <a:rPr lang="en-US" dirty="0" smtClean="0"/>
              <a:t>GEOS Implementation</a:t>
            </a:r>
          </a:p>
          <a:p>
            <a:r>
              <a:rPr lang="en-US" dirty="0" smtClean="0"/>
              <a:t>Conclusions &amp; Future Work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Test Problem 1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pic>
        <p:nvPicPr>
          <p:cNvPr id="8" name="myavifil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500313" y="1914525"/>
            <a:ext cx="4143375" cy="32670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00400" y="6477000"/>
            <a:ext cx="2667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00400" y="5486400"/>
            <a:ext cx="0" cy="9906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5600" y="5334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6248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00400" y="5867400"/>
            <a:ext cx="609600" cy="609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58674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6934200" cy="4873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dirty="0" smtClean="0"/>
              <a:t>Material: homogeneous, isotropic, time invariant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Test Problem 2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200400" y="6477000"/>
            <a:ext cx="2667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00400" y="5486400"/>
            <a:ext cx="0" cy="9906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5600" y="5334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6248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00400" y="5867400"/>
            <a:ext cx="2362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6934200" cy="4873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dirty="0" smtClean="0"/>
              <a:t>P(t) = constant</a:t>
            </a:r>
          </a:p>
          <a:p>
            <a:endParaRPr lang="en-US" sz="2800" dirty="0" smtClean="0"/>
          </a:p>
        </p:txBody>
      </p:sp>
      <p:pic>
        <p:nvPicPr>
          <p:cNvPr id="17" name="myavifile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500313" y="1914525"/>
            <a:ext cx="4143375" cy="3267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Pressure Oscillations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Known issue with coupled </a:t>
            </a:r>
            <a:r>
              <a:rPr lang="en-US" dirty="0" err="1" smtClean="0"/>
              <a:t>poromechanics</a:t>
            </a:r>
            <a:endParaRPr lang="en-US" dirty="0" smtClean="0"/>
          </a:p>
          <a:p>
            <a:r>
              <a:rPr lang="en-US" dirty="0" smtClean="0"/>
              <a:t>Occurs for:</a:t>
            </a:r>
          </a:p>
          <a:p>
            <a:pPr lvl="1"/>
            <a:r>
              <a:rPr lang="en-US" dirty="0" smtClean="0"/>
              <a:t>Incompressibility constraint</a:t>
            </a:r>
          </a:p>
          <a:p>
            <a:pPr lvl="1"/>
            <a:r>
              <a:rPr lang="en-US" dirty="0" smtClean="0"/>
              <a:t>Violation of minimum time step criterion</a:t>
            </a:r>
          </a:p>
          <a:p>
            <a:r>
              <a:rPr lang="en-US" dirty="0" smtClean="0"/>
              <a:t>Can be overcome through mesh refinement</a:t>
            </a:r>
          </a:p>
          <a:p>
            <a:r>
              <a:rPr lang="en-US" dirty="0" smtClean="0"/>
              <a:t>There exist several remediation techniques</a:t>
            </a:r>
          </a:p>
          <a:p>
            <a:r>
              <a:rPr lang="en-US" dirty="0" smtClean="0"/>
              <a:t>Fluid pressure </a:t>
            </a:r>
            <a:r>
              <a:rPr lang="en-US" dirty="0" err="1" smtClean="0"/>
              <a:t>Laplacian</a:t>
            </a:r>
            <a:r>
              <a:rPr lang="en-US" dirty="0" smtClean="0"/>
              <a:t> stabilization (FPL)</a:t>
            </a:r>
          </a:p>
          <a:p>
            <a:pPr lvl="1"/>
            <a:r>
              <a:rPr lang="en-US" dirty="0" smtClean="0"/>
              <a:t>Adds stabilization terms to the weak form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yavifile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500313" y="1914525"/>
            <a:ext cx="4143375" cy="326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Test Problem 3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7315200" cy="4873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dirty="0" smtClean="0"/>
              <a:t>Inhomogeneous material properties</a:t>
            </a:r>
          </a:p>
          <a:p>
            <a:endParaRPr lang="en-US" sz="2800" dirty="0" smtClean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 l="33968" t="20833" r="33821" b="64584"/>
          <a:stretch>
            <a:fillRect/>
          </a:stretch>
        </p:blipFill>
        <p:spPr bwMode="auto">
          <a:xfrm>
            <a:off x="2286000" y="5410200"/>
            <a:ext cx="419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GEOS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Open source FE code written in C++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Developed by LLNL for use on HPC platforms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Emphasis on modeling hydraulic fracture</a:t>
            </a:r>
          </a:p>
          <a:p>
            <a:pPr marL="800100" lvl="1" indent="-342900">
              <a:spcBef>
                <a:spcPct val="20000"/>
              </a:spcBef>
            </a:pPr>
            <a:endParaRPr lang="en-US" sz="32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</p:txBody>
      </p:sp>
      <p:pic>
        <p:nvPicPr>
          <p:cNvPr id="40962" name="Picture 2" descr="(left to right) Two snapshots of a GEOS simulation illustrate the growth of 10 simultaneously pumped, hydraulically driven fractures in shale. &#10;&#10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4141" y="3352800"/>
            <a:ext cx="6584459" cy="33134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Physics Solvers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Code based around physics `solvers’</a:t>
            </a: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en-US" sz="3200" dirty="0" smtClean="0"/>
              <a:t>Different solvers model different physics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e.g. solid mechanics or fluid mechanics</a:t>
            </a: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en-US" sz="3200" dirty="0" smtClean="0"/>
              <a:t>Solvers implemented as C++ classes</a:t>
            </a: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en-US" sz="3200" dirty="0" smtClean="0"/>
              <a:t>`</a:t>
            </a:r>
            <a:r>
              <a:rPr lang="en-US" sz="3200" dirty="0" err="1" smtClean="0"/>
              <a:t>SolverBase</a:t>
            </a:r>
            <a:r>
              <a:rPr lang="en-US" sz="3200" dirty="0" smtClean="0"/>
              <a:t>’ class contains most of the rudimentary solver functionality</a:t>
            </a: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en-US" sz="3200" dirty="0" smtClean="0"/>
              <a:t>All other solvers derived from `</a:t>
            </a:r>
            <a:r>
              <a:rPr lang="en-US" sz="3200" dirty="0" err="1" smtClean="0"/>
              <a:t>SolverBase</a:t>
            </a:r>
            <a:r>
              <a:rPr lang="en-US" sz="3200" dirty="0" smtClean="0"/>
              <a:t>’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/>
              <a:t>Goal</a:t>
            </a:r>
            <a:r>
              <a:rPr lang="en-US" sz="3200" dirty="0" smtClean="0"/>
              <a:t>: create a `</a:t>
            </a:r>
            <a:r>
              <a:rPr lang="en-US" sz="3200" dirty="0" err="1" smtClean="0"/>
              <a:t>PoromechanicsSolver</a:t>
            </a:r>
            <a:r>
              <a:rPr lang="en-US" sz="3200" dirty="0" smtClean="0"/>
              <a:t>’ class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Char char="‒"/>
            </a:pPr>
            <a:endParaRPr lang="en-US" sz="3200" dirty="0" smtClean="0"/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endParaRPr lang="en-US" sz="32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Implementation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3200" dirty="0" smtClean="0"/>
              <a:t>Key class methods: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err="1" smtClean="0"/>
              <a:t>TimeStep</a:t>
            </a:r>
            <a:r>
              <a:rPr lang="en-US" sz="3200" dirty="0" smtClean="0"/>
              <a:t>: A single time stepping procedure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/>
              <a:t>Assemble</a:t>
            </a:r>
            <a:r>
              <a:rPr lang="en-US" sz="3200" dirty="0" smtClean="0"/>
              <a:t>: Assembles global equation system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err="1" smtClean="0"/>
              <a:t>CalculateElementResidualAndDerivative</a:t>
            </a:r>
            <a:r>
              <a:rPr lang="en-US" sz="3200" dirty="0" smtClean="0"/>
              <a:t>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Computes element contributions to the global `stiffness’ matrix and residual vector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/>
              <a:t>Apply&lt;Type&gt;</a:t>
            </a:r>
            <a:r>
              <a:rPr lang="en-US" sz="3200" b="1" dirty="0" err="1" smtClean="0"/>
              <a:t>BoundaryConditions</a:t>
            </a:r>
            <a:r>
              <a:rPr lang="en-US" sz="3200" dirty="0" smtClean="0"/>
              <a:t>: EBCs, NBCs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/>
              <a:t>Solve</a:t>
            </a:r>
            <a:r>
              <a:rPr lang="en-US" sz="3200" dirty="0" smtClean="0"/>
              <a:t>: Solves the linear system of equations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err="1" smtClean="0"/>
              <a:t>UpdateDamage</a:t>
            </a:r>
            <a:r>
              <a:rPr lang="en-US" sz="3200" dirty="0" smtClean="0"/>
              <a:t>: Updates </a:t>
            </a:r>
            <a:r>
              <a:rPr lang="en-US" sz="3200" i="1" dirty="0" smtClean="0"/>
              <a:t>D</a:t>
            </a:r>
            <a:r>
              <a:rPr lang="en-US" sz="3200" dirty="0" smtClean="0"/>
              <a:t> for each element</a:t>
            </a: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endParaRPr lang="en-US" sz="3200" dirty="0" smtClean="0"/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3D Test Problem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6934200" cy="4873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dirty="0" smtClean="0"/>
              <a:t>3D version of MATLAB Test Problem 1, using GEOS</a:t>
            </a:r>
          </a:p>
          <a:p>
            <a:endParaRPr lang="en-US" sz="2800" dirty="0" smtClean="0"/>
          </a:p>
        </p:txBody>
      </p:sp>
      <p:pic>
        <p:nvPicPr>
          <p:cNvPr id="5" name="confinedcub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981200" y="1752600"/>
            <a:ext cx="5215467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Pressure-Driven Damage Test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00" y="172672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914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390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866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42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7818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294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770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246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1722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198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67400" y="30983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67400" y="29459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67400" y="2793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67400" y="26411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67400" y="24887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67400" y="23363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67400" y="21839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867400" y="2031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67400" y="18791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867400" y="17267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943600" y="4615131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7391400" y="56819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391400" y="55295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91400" y="53771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391400" y="52247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391400" y="5072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391400" y="49199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91400" y="47675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391400" y="46151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5562600" y="172672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>
            <a:off x="5562600" y="461513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 rot="5400000">
            <a:off x="6591300" y="358643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/>
          <p:cNvSpPr/>
          <p:nvPr/>
        </p:nvSpPr>
        <p:spPr>
          <a:xfrm rot="10800000">
            <a:off x="7696200" y="4615131"/>
            <a:ext cx="152400" cy="113581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/>
          <p:cNvSpPr/>
          <p:nvPr/>
        </p:nvSpPr>
        <p:spPr>
          <a:xfrm rot="16200000">
            <a:off x="6591300" y="5643832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6591300" y="69802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e 41"/>
          <p:cNvSpPr/>
          <p:nvPr/>
        </p:nvSpPr>
        <p:spPr>
          <a:xfrm rot="10800000">
            <a:off x="7696200" y="172672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/>
          <p:cNvSpPr/>
          <p:nvPr/>
        </p:nvSpPr>
        <p:spPr>
          <a:xfrm rot="16200000">
            <a:off x="6591300" y="275542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5257800" y="319321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240547" y="2442712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10800000">
            <a:off x="6688347" y="118613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0800000">
            <a:off x="7848600" y="1802920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5277928" y="608881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260675" y="5338312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 cstate="print"/>
          <a:srcRect l="53750" t="31111" r="42500" b="65186"/>
          <a:stretch>
            <a:fillRect/>
          </a:stretch>
        </p:blipFill>
        <p:spPr bwMode="auto">
          <a:xfrm>
            <a:off x="4572000" y="309832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2" cstate="print"/>
          <a:srcRect l="53333" t="78509" r="43333" b="17788"/>
          <a:stretch>
            <a:fillRect/>
          </a:stretch>
        </p:blipFill>
        <p:spPr bwMode="auto">
          <a:xfrm>
            <a:off x="7924800" y="4988942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 cstate="print"/>
          <a:srcRect l="54583" t="83692" r="41666" b="12605"/>
          <a:stretch>
            <a:fillRect/>
          </a:stretch>
        </p:blipFill>
        <p:spPr bwMode="auto">
          <a:xfrm>
            <a:off x="4572000" y="5986731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 cstate="print"/>
          <a:srcRect l="53750" t="31111" r="42500" b="65186"/>
          <a:stretch>
            <a:fillRect/>
          </a:stretch>
        </p:blipFill>
        <p:spPr bwMode="auto">
          <a:xfrm>
            <a:off x="8153400" y="1490931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" name="Straight Connector 53"/>
          <p:cNvCxnSpPr/>
          <p:nvPr/>
        </p:nvCxnSpPr>
        <p:spPr>
          <a:xfrm>
            <a:off x="73152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1628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0104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8580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056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5532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4008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2484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0960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9436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391400" y="29387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391400" y="2786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91400" y="26339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391400" y="24815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391400" y="23291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391400" y="21767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391400" y="2024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391400" y="18719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391400" y="17195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2" cstate="print"/>
          <a:srcRect l="54583" t="83692" r="41666" b="12605"/>
          <a:stretch>
            <a:fillRect/>
          </a:stretch>
        </p:blipFill>
        <p:spPr bwMode="auto">
          <a:xfrm>
            <a:off x="6400800" y="3769742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Left Brace 73"/>
          <p:cNvSpPr/>
          <p:nvPr/>
        </p:nvSpPr>
        <p:spPr>
          <a:xfrm rot="10800000">
            <a:off x="7696200" y="5750942"/>
            <a:ext cx="152400" cy="304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7391400" y="5827142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7391400" y="6055742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 l="54583" t="83692" r="41666" b="12605"/>
          <a:stretch>
            <a:fillRect/>
          </a:stretch>
        </p:blipFill>
        <p:spPr bwMode="auto">
          <a:xfrm>
            <a:off x="7924800" y="5750942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2D block of initially undamaged </a:t>
            </a:r>
            <a:r>
              <a:rPr lang="en-US" dirty="0" err="1" smtClean="0"/>
              <a:t>poroelastic</a:t>
            </a:r>
            <a:r>
              <a:rPr lang="en-US" dirty="0" smtClean="0"/>
              <a:t> material</a:t>
            </a:r>
          </a:p>
          <a:p>
            <a:pPr lvl="0"/>
            <a:r>
              <a:rPr lang="en-US" dirty="0" smtClean="0"/>
              <a:t>u</a:t>
            </a:r>
            <a:r>
              <a:rPr lang="en-US" baseline="-25000" dirty="0" smtClean="0"/>
              <a:t>(normal)</a:t>
            </a:r>
            <a:r>
              <a:rPr lang="en-US" dirty="0" smtClean="0"/>
              <a:t> = 0 on  </a:t>
            </a:r>
          </a:p>
          <a:p>
            <a:pPr lvl="0"/>
            <a:r>
              <a:rPr lang="en-US" dirty="0" smtClean="0"/>
              <a:t>p = 0  on</a:t>
            </a:r>
          </a:p>
          <a:p>
            <a:pPr lvl="0"/>
            <a:r>
              <a:rPr lang="en-US" dirty="0" err="1" smtClean="0"/>
              <a:t>V</a:t>
            </a:r>
            <a:r>
              <a:rPr lang="en-US" baseline="-25000" dirty="0" err="1" smtClean="0"/>
              <a:t>i</a:t>
            </a:r>
            <a:r>
              <a:rPr lang="en-US" dirty="0" err="1" smtClean="0"/>
              <a:t>n</a:t>
            </a:r>
            <a:r>
              <a:rPr lang="en-US" baseline="-25000" dirty="0" err="1" smtClean="0"/>
              <a:t>i</a:t>
            </a:r>
            <a:r>
              <a:rPr lang="en-US" dirty="0" smtClean="0"/>
              <a:t> = 0 on top, left, bottom faces of </a:t>
            </a:r>
          </a:p>
          <a:p>
            <a:pPr lvl="0"/>
            <a:r>
              <a:rPr lang="en-US" dirty="0" err="1" smtClean="0"/>
              <a:t>V</a:t>
            </a:r>
            <a:r>
              <a:rPr lang="en-US" baseline="-25000" dirty="0" err="1" smtClean="0"/>
              <a:t>i</a:t>
            </a:r>
            <a:r>
              <a:rPr lang="en-US" dirty="0" err="1" smtClean="0"/>
              <a:t>n</a:t>
            </a:r>
            <a:r>
              <a:rPr lang="en-US" baseline="-25000" dirty="0" err="1" smtClean="0"/>
              <a:t>i</a:t>
            </a:r>
            <a:r>
              <a:rPr lang="en-US" dirty="0" smtClean="0"/>
              <a:t> = F on right face</a:t>
            </a:r>
          </a:p>
          <a:p>
            <a:pPr lvl="1">
              <a:buNone/>
            </a:pPr>
            <a:r>
              <a:rPr lang="en-US" dirty="0" smtClean="0"/>
              <a:t>(F &lt; 0, inward directed)</a:t>
            </a:r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2" cstate="print"/>
          <a:srcRect l="53333" t="78509" r="43333" b="17788"/>
          <a:stretch>
            <a:fillRect/>
          </a:stretch>
        </p:blipFill>
        <p:spPr bwMode="auto">
          <a:xfrm>
            <a:off x="2362200" y="36576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 cstate="print"/>
          <a:srcRect l="53750" t="31111" r="42500" b="65186"/>
          <a:stretch>
            <a:fillRect/>
          </a:stretch>
        </p:blipFill>
        <p:spPr bwMode="auto">
          <a:xfrm>
            <a:off x="3200400" y="31242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2" cstate="print"/>
          <a:srcRect l="54583" t="83692" r="41666" b="12605"/>
          <a:stretch>
            <a:fillRect/>
          </a:stretch>
        </p:blipFill>
        <p:spPr bwMode="auto">
          <a:xfrm>
            <a:off x="3581400" y="45720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pic>
        <p:nvPicPr>
          <p:cNvPr id="3" name="lowpressur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648200" y="990600"/>
            <a:ext cx="3352800" cy="2743200"/>
          </a:xfrm>
          <a:prstGeom prst="rect">
            <a:avLst/>
          </a:prstGeom>
        </p:spPr>
      </p:pic>
      <p:pic>
        <p:nvPicPr>
          <p:cNvPr id="4" name="lowdamage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1219200" y="990600"/>
            <a:ext cx="3352800" cy="2743200"/>
          </a:xfrm>
          <a:prstGeom prst="rect">
            <a:avLst/>
          </a:prstGeom>
        </p:spPr>
      </p:pic>
      <p:pic>
        <p:nvPicPr>
          <p:cNvPr id="6" name="highpressure.avi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8" cstate="print"/>
          <a:stretch>
            <a:fillRect/>
          </a:stretch>
        </p:blipFill>
        <p:spPr>
          <a:xfrm>
            <a:off x="4648200" y="3810000"/>
            <a:ext cx="3352800" cy="2743200"/>
          </a:xfrm>
          <a:prstGeom prst="rect">
            <a:avLst/>
          </a:prstGeom>
        </p:spPr>
      </p:pic>
      <p:pic>
        <p:nvPicPr>
          <p:cNvPr id="7" name="highdamage.avi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>
          <a:blip r:embed="rId9" cstate="print"/>
          <a:stretch>
            <a:fillRect/>
          </a:stretch>
        </p:blipFill>
        <p:spPr>
          <a:xfrm>
            <a:off x="1219200" y="3810000"/>
            <a:ext cx="3352800" cy="27432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1143000" cy="685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10x10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4876800"/>
            <a:ext cx="11430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dirty="0" smtClean="0"/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0x20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09800" y="533400"/>
            <a:ext cx="1371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Damage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638800" y="533400"/>
            <a:ext cx="16002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Pressure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3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9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5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Introduction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Collaboration with LLNL</a:t>
            </a:r>
          </a:p>
          <a:p>
            <a:r>
              <a:rPr lang="en-US" dirty="0" smtClean="0"/>
              <a:t>Interest in modeling hydraulic fracturing</a:t>
            </a:r>
          </a:p>
          <a:p>
            <a:r>
              <a:rPr lang="en-US" dirty="0" smtClean="0"/>
              <a:t>GEOS: hydraulic fracture-specific code</a:t>
            </a:r>
          </a:p>
          <a:p>
            <a:pPr>
              <a:buNone/>
            </a:pPr>
            <a:r>
              <a:rPr lang="en-US" b="1" dirty="0" smtClean="0"/>
              <a:t>Main Goal</a:t>
            </a:r>
            <a:r>
              <a:rPr lang="en-US" dirty="0" smtClean="0"/>
              <a:t>: Implement a new modeling approach within GEOS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Future Work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Differentiate between crack initiation and propagation</a:t>
            </a:r>
          </a:p>
          <a:p>
            <a:pPr lvl="1"/>
            <a:r>
              <a:rPr lang="en-US" dirty="0" smtClean="0"/>
              <a:t>Would require proper identification of crack tips</a:t>
            </a:r>
          </a:p>
          <a:p>
            <a:r>
              <a:rPr lang="en-US" dirty="0" smtClean="0"/>
              <a:t>Investigate anisotropic material degradation</a:t>
            </a:r>
          </a:p>
          <a:p>
            <a:r>
              <a:rPr lang="en-US" dirty="0" smtClean="0"/>
              <a:t>Employ a more sophisticated damage evolution law</a:t>
            </a:r>
          </a:p>
          <a:p>
            <a:pPr lvl="1"/>
            <a:r>
              <a:rPr lang="en-US" dirty="0" smtClean="0"/>
              <a:t>Look at plasticity models for granular materials</a:t>
            </a:r>
          </a:p>
          <a:p>
            <a:r>
              <a:rPr lang="en-US" dirty="0" smtClean="0"/>
              <a:t>Pursue methods for abating spurious pressure oscillations (FPL)</a:t>
            </a:r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Questions?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Approach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Homogenized (``Smeared’’) Approach for Modeling Hydraulic Fracture</a:t>
            </a:r>
          </a:p>
          <a:p>
            <a:r>
              <a:rPr lang="en-US" dirty="0" smtClean="0"/>
              <a:t>Treat cracked rock mass as a homogenized medium</a:t>
            </a:r>
          </a:p>
          <a:p>
            <a:pPr lvl="1"/>
            <a:r>
              <a:rPr lang="en-US" dirty="0" smtClean="0"/>
              <a:t>Variable hydraulic conductivity (k)</a:t>
            </a:r>
          </a:p>
          <a:p>
            <a:pPr lvl="1"/>
            <a:r>
              <a:rPr lang="en-US" dirty="0" smtClean="0"/>
              <a:t>Variable material properties (</a:t>
            </a:r>
            <a:r>
              <a:rPr lang="el-GR" dirty="0" smtClean="0"/>
              <a:t>μ</a:t>
            </a:r>
            <a:r>
              <a:rPr lang="en-US" dirty="0" smtClean="0"/>
              <a:t>, </a:t>
            </a:r>
            <a:r>
              <a:rPr lang="el-GR" dirty="0" smtClean="0"/>
              <a:t>λ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Evolve constitutive behavior via a damage parameter (D) to simulate crack propagation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1099372" y="4495800"/>
            <a:ext cx="2209800" cy="2209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2"/>
                </a:solidFill>
              </a:rPr>
              <a:t>Poromechanics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Coupled solution of solid deformation and flow in a porous medium</a:t>
            </a:r>
          </a:p>
          <a:p>
            <a:pPr lvl="1"/>
            <a:r>
              <a:rPr lang="en-US" dirty="0" smtClean="0"/>
              <a:t>Quasi-static deformation</a:t>
            </a:r>
          </a:p>
          <a:p>
            <a:pPr lvl="1"/>
            <a:r>
              <a:rPr lang="en-US" dirty="0" smtClean="0"/>
              <a:t>Fully saturated, single phase, diffusive fluid flow</a:t>
            </a:r>
          </a:p>
          <a:p>
            <a:r>
              <a:rPr lang="en-US" dirty="0" smtClean="0"/>
              <a:t>Consider a RVE to define the </a:t>
            </a:r>
            <a:r>
              <a:rPr lang="en-US" dirty="0" err="1" smtClean="0"/>
              <a:t>poroelastic</a:t>
            </a:r>
            <a:r>
              <a:rPr lang="en-US" dirty="0" smtClean="0"/>
              <a:t> solid</a:t>
            </a:r>
          </a:p>
        </p:txBody>
      </p:sp>
      <p:sp>
        <p:nvSpPr>
          <p:cNvPr id="8" name="Regular Pentagon 7"/>
          <p:cNvSpPr/>
          <p:nvPr/>
        </p:nvSpPr>
        <p:spPr>
          <a:xfrm>
            <a:off x="1340743" y="4648198"/>
            <a:ext cx="685800" cy="653143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gular Pentagon 8"/>
          <p:cNvSpPr/>
          <p:nvPr/>
        </p:nvSpPr>
        <p:spPr>
          <a:xfrm rot="3685255">
            <a:off x="2483743" y="4724398"/>
            <a:ext cx="685800" cy="653143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gular Pentagon 9"/>
          <p:cNvSpPr/>
          <p:nvPr/>
        </p:nvSpPr>
        <p:spPr>
          <a:xfrm rot="1160251">
            <a:off x="1631266" y="5253365"/>
            <a:ext cx="1066800" cy="1016000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gular Pentagon 10"/>
          <p:cNvSpPr/>
          <p:nvPr/>
        </p:nvSpPr>
        <p:spPr>
          <a:xfrm rot="3685255">
            <a:off x="2067665" y="4474200"/>
            <a:ext cx="419122" cy="399164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gular Pentagon 11"/>
          <p:cNvSpPr/>
          <p:nvPr/>
        </p:nvSpPr>
        <p:spPr>
          <a:xfrm rot="3685255">
            <a:off x="2778295" y="5490117"/>
            <a:ext cx="419122" cy="399164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gular Pentagon 12"/>
          <p:cNvSpPr/>
          <p:nvPr/>
        </p:nvSpPr>
        <p:spPr>
          <a:xfrm rot="3685255">
            <a:off x="1178095" y="5413917"/>
            <a:ext cx="419122" cy="399164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gular Pentagon 13"/>
          <p:cNvSpPr/>
          <p:nvPr/>
        </p:nvSpPr>
        <p:spPr>
          <a:xfrm rot="3685255">
            <a:off x="2591657" y="5997885"/>
            <a:ext cx="685800" cy="653143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 rot="2569695">
            <a:off x="968786" y="5845771"/>
            <a:ext cx="685800" cy="653143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327972" y="4724400"/>
            <a:ext cx="16764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76600" y="4572000"/>
            <a:ext cx="563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/>
              <a:t>Φ</a:t>
            </a:r>
            <a:r>
              <a:rPr lang="en-US" dirty="0" smtClean="0"/>
              <a:t>: Pore volume in the current (deformed) configuration to the total RVE volume in the reference configuration</a:t>
            </a:r>
          </a:p>
          <a:p>
            <a:r>
              <a:rPr lang="el-GR" b="1" dirty="0" smtClean="0"/>
              <a:t>Φ</a:t>
            </a:r>
            <a:r>
              <a:rPr lang="en-US" b="1" baseline="-25000" dirty="0" smtClean="0"/>
              <a:t>0</a:t>
            </a:r>
            <a:r>
              <a:rPr lang="en-US" dirty="0" smtClean="0"/>
              <a:t>: Initial pore volume in the reference (</a:t>
            </a:r>
            <a:r>
              <a:rPr lang="en-US" dirty="0" err="1" smtClean="0"/>
              <a:t>undeformed</a:t>
            </a:r>
            <a:r>
              <a:rPr lang="en-US" dirty="0" smtClean="0"/>
              <a:t>) configuration to the total RVE volume in the reference configuration</a:t>
            </a:r>
          </a:p>
          <a:p>
            <a:r>
              <a:rPr lang="el-GR" b="1" dirty="0" smtClean="0"/>
              <a:t>Φ</a:t>
            </a:r>
            <a:r>
              <a:rPr lang="en-US" b="1" dirty="0" smtClean="0"/>
              <a:t> ≈</a:t>
            </a:r>
            <a:r>
              <a:rPr lang="el-GR" b="1" dirty="0" smtClean="0"/>
              <a:t> Φ</a:t>
            </a:r>
            <a:r>
              <a:rPr lang="en-US" b="1" baseline="-25000" dirty="0" smtClean="0"/>
              <a:t>0</a:t>
            </a:r>
            <a:r>
              <a:rPr lang="en-US" dirty="0" smtClean="0"/>
              <a:t>: For small deformations 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Governing Equations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Equilibrium of the </a:t>
            </a:r>
            <a:r>
              <a:rPr lang="en-US" dirty="0" err="1" smtClean="0"/>
              <a:t>Poroelastic</a:t>
            </a:r>
            <a:r>
              <a:rPr lang="en-US" dirty="0" smtClean="0"/>
              <a:t> Solid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Compressible Fluid Flow in a Porous Medium</a:t>
            </a:r>
          </a:p>
          <a:p>
            <a:pPr lvl="1"/>
            <a:endParaRPr lang="en-US" dirty="0" smtClean="0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 cstate="print"/>
          <a:srcRect l="39239" t="26042" r="29722" b="66666"/>
          <a:stretch>
            <a:fillRect/>
          </a:stretch>
        </p:blipFill>
        <p:spPr bwMode="auto">
          <a:xfrm>
            <a:off x="2590800" y="2200870"/>
            <a:ext cx="4038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 l="38873" t="26042" r="29502" b="60416"/>
          <a:stretch>
            <a:fillRect/>
          </a:stretch>
        </p:blipFill>
        <p:spPr bwMode="auto">
          <a:xfrm>
            <a:off x="2514600" y="4419600"/>
            <a:ext cx="4114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95400" y="5410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</a:t>
            </a:r>
            <a:r>
              <a:rPr lang="en-US" b="1" baseline="-25000" dirty="0" smtClean="0"/>
              <a:t>i</a:t>
            </a:r>
            <a:r>
              <a:rPr lang="en-US" dirty="0" smtClean="0"/>
              <a:t>: Volumetric fluid </a:t>
            </a:r>
            <a:r>
              <a:rPr lang="en-US" dirty="0" smtClean="0"/>
              <a:t>flux</a:t>
            </a:r>
          </a:p>
          <a:p>
            <a:r>
              <a:rPr lang="el-GR" b="1" dirty="0" smtClean="0"/>
              <a:t>Φ</a:t>
            </a:r>
            <a:r>
              <a:rPr lang="en-US" dirty="0" smtClean="0"/>
              <a:t>: </a:t>
            </a:r>
            <a:r>
              <a:rPr lang="en-US" dirty="0" err="1" smtClean="0"/>
              <a:t>Lagrangian</a:t>
            </a:r>
            <a:r>
              <a:rPr lang="en-US" dirty="0" smtClean="0"/>
              <a:t> porosity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295400" y="281047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/>
              <a:t>σ</a:t>
            </a:r>
            <a:r>
              <a:rPr lang="en-US" b="1" baseline="-25000" dirty="0" smtClean="0"/>
              <a:t>ij</a:t>
            </a:r>
            <a:r>
              <a:rPr lang="en-US" dirty="0" smtClean="0"/>
              <a:t>: Total stress tensor</a:t>
            </a:r>
          </a:p>
          <a:p>
            <a:r>
              <a:rPr lang="el-GR" b="1" dirty="0" smtClean="0"/>
              <a:t>ρ</a:t>
            </a:r>
            <a:r>
              <a:rPr lang="en-US" dirty="0" smtClean="0"/>
              <a:t>: Overall mass density per unit of initial (</a:t>
            </a:r>
            <a:r>
              <a:rPr lang="en-US" dirty="0" err="1" smtClean="0"/>
              <a:t>undeformed</a:t>
            </a:r>
            <a:r>
              <a:rPr lang="en-US" dirty="0" smtClean="0"/>
              <a:t>) volume</a:t>
            </a:r>
          </a:p>
          <a:p>
            <a:r>
              <a:rPr lang="en-US" b="1" dirty="0" smtClean="0"/>
              <a:t>g</a:t>
            </a:r>
            <a:r>
              <a:rPr lang="en-US" b="1" baseline="-25000" dirty="0" smtClean="0"/>
              <a:t>i</a:t>
            </a:r>
            <a:r>
              <a:rPr lang="en-US" dirty="0" smtClean="0"/>
              <a:t>: Gravitational body force (vector)</a:t>
            </a:r>
            <a:endParaRPr lang="en-US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Constitutive Relations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the </a:t>
            </a:r>
            <a:r>
              <a:rPr lang="en-US" dirty="0" err="1" smtClean="0"/>
              <a:t>Poroelastic</a:t>
            </a:r>
            <a:r>
              <a:rPr lang="en-US" dirty="0" smtClean="0"/>
              <a:t> Solid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95400" y="4182070"/>
            <a:ext cx="716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</a:t>
            </a:r>
            <a:r>
              <a:rPr lang="en-US" b="1" baseline="-25000" dirty="0" smtClean="0"/>
              <a:t>ijkl</a:t>
            </a:r>
            <a:r>
              <a:rPr lang="en-US" dirty="0" smtClean="0"/>
              <a:t>: Tangent stiffness modulus of the “skeleton”</a:t>
            </a:r>
          </a:p>
          <a:p>
            <a:r>
              <a:rPr lang="el-GR" b="1" dirty="0" smtClean="0"/>
              <a:t>ε</a:t>
            </a:r>
            <a:r>
              <a:rPr lang="en-US" b="1" baseline="-25000" dirty="0" smtClean="0"/>
              <a:t>ij</a:t>
            </a:r>
            <a:r>
              <a:rPr lang="en-US" dirty="0" smtClean="0"/>
              <a:t>: ``Skeleton” strain tensor</a:t>
            </a:r>
          </a:p>
          <a:p>
            <a:r>
              <a:rPr lang="en-US" b="1" dirty="0" smtClean="0"/>
              <a:t>b</a:t>
            </a:r>
            <a:r>
              <a:rPr lang="en-US" b="1" baseline="-25000" dirty="0" smtClean="0"/>
              <a:t>ij</a:t>
            </a:r>
            <a:r>
              <a:rPr lang="en-US" dirty="0" smtClean="0"/>
              <a:t>: </a:t>
            </a:r>
            <a:r>
              <a:rPr lang="en-US" dirty="0" err="1" smtClean="0"/>
              <a:t>Biot's</a:t>
            </a:r>
            <a:r>
              <a:rPr lang="en-US" dirty="0" smtClean="0"/>
              <a:t> modulus (symmetric rank 2 tensor; links total stress and fluid pressure increments)</a:t>
            </a:r>
          </a:p>
          <a:p>
            <a:r>
              <a:rPr lang="en-US" b="1" dirty="0" smtClean="0"/>
              <a:t>p</a:t>
            </a:r>
            <a:r>
              <a:rPr lang="en-US" dirty="0" smtClean="0"/>
              <a:t>: Fluid (pore) pressure</a:t>
            </a:r>
          </a:p>
          <a:p>
            <a:r>
              <a:rPr lang="en-US" b="1" dirty="0" smtClean="0"/>
              <a:t>u</a:t>
            </a:r>
            <a:r>
              <a:rPr lang="en-US" b="1" baseline="-25000" dirty="0" smtClean="0"/>
              <a:t>i</a:t>
            </a:r>
            <a:r>
              <a:rPr lang="en-US" dirty="0" smtClean="0"/>
              <a:t>: Displacement of the ``skeleton”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37116" t="36458" r="41801" b="51042"/>
          <a:stretch>
            <a:fillRect/>
          </a:stretch>
        </p:blipFill>
        <p:spPr bwMode="auto">
          <a:xfrm>
            <a:off x="3200400" y="2971800"/>
            <a:ext cx="2743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 l="45681" t="42709" r="31479" b="51041"/>
          <a:stretch>
            <a:fillRect/>
          </a:stretch>
        </p:blipFill>
        <p:spPr bwMode="auto">
          <a:xfrm>
            <a:off x="3124200" y="25146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Constitutive Relations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the Compressible Fluid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95400" y="4182070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1/M</a:t>
            </a:r>
            <a:r>
              <a:rPr lang="en-US" dirty="0" smtClean="0"/>
              <a:t>: Fluid capacity parameter (scalar valued quantity that links pore pres-</a:t>
            </a:r>
          </a:p>
          <a:p>
            <a:r>
              <a:rPr lang="en-US" dirty="0" smtClean="0"/>
              <a:t>sure and porosity variation)</a:t>
            </a:r>
          </a:p>
          <a:p>
            <a:r>
              <a:rPr lang="el-GR" b="1" dirty="0" smtClean="0"/>
              <a:t>κ</a:t>
            </a:r>
            <a:r>
              <a:rPr lang="en-US" b="1" baseline="-25000" dirty="0" err="1" smtClean="0"/>
              <a:t>ij</a:t>
            </a:r>
            <a:r>
              <a:rPr lang="en-US" dirty="0" smtClean="0"/>
              <a:t>: Intrinsic permeability tensor</a:t>
            </a:r>
          </a:p>
          <a:p>
            <a:r>
              <a:rPr lang="en-US" b="1" dirty="0" smtClean="0"/>
              <a:t>μ:</a:t>
            </a:r>
            <a:r>
              <a:rPr lang="en-US" dirty="0" smtClean="0"/>
              <a:t> Fluid viscosity</a:t>
            </a:r>
            <a:endParaRPr lang="en-US" b="1" dirty="0" smtClean="0"/>
          </a:p>
          <a:p>
            <a:r>
              <a:rPr lang="el-GR" b="1" dirty="0" smtClean="0"/>
              <a:t>ρ</a:t>
            </a:r>
            <a:r>
              <a:rPr lang="en-US" b="1" baseline="30000" dirty="0" smtClean="0"/>
              <a:t>f</a:t>
            </a:r>
            <a:r>
              <a:rPr lang="en-US" dirty="0" smtClean="0"/>
              <a:t>: Intrinsic fluid mass density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/>
          <a:srcRect l="45095" t="42708" r="32064" b="45834"/>
          <a:stretch>
            <a:fillRect/>
          </a:stretch>
        </p:blipFill>
        <p:spPr bwMode="auto">
          <a:xfrm>
            <a:off x="3048000" y="2362200"/>
            <a:ext cx="2971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44144" t="46875" r="31259" b="41667"/>
          <a:stretch>
            <a:fillRect/>
          </a:stretch>
        </p:blipFill>
        <p:spPr bwMode="auto">
          <a:xfrm>
            <a:off x="2971800" y="3124200"/>
            <a:ext cx="320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Boundary Conditions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the </a:t>
            </a:r>
            <a:r>
              <a:rPr lang="en-US" dirty="0" err="1" smtClean="0"/>
              <a:t>Poroelastic</a:t>
            </a:r>
            <a:r>
              <a:rPr lang="en-US" dirty="0" smtClean="0"/>
              <a:t> Solid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the Compressible Fluid</a:t>
            </a:r>
          </a:p>
          <a:p>
            <a:pPr lvl="1"/>
            <a:endParaRPr lang="en-US" dirty="0" smtClean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1667" t="30370" r="41250" b="58519"/>
          <a:stretch>
            <a:fillRect/>
          </a:stretch>
        </p:blipFill>
        <p:spPr bwMode="auto">
          <a:xfrm>
            <a:off x="1143000" y="2362200"/>
            <a:ext cx="312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41667" t="78518" r="41250" b="11853"/>
          <a:stretch>
            <a:fillRect/>
          </a:stretch>
        </p:blipFill>
        <p:spPr bwMode="auto">
          <a:xfrm>
            <a:off x="1143000" y="5257800"/>
            <a:ext cx="3124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172200" y="228600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76200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676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152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1628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104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580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056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532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4008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484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096000" y="3657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96000" y="3505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6000" y="3352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0" y="3200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96000" y="3048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2895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96000" y="2743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096000" y="2590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96000" y="2438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096000" y="2286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722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4008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6294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8580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0866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3152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5438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7620000" y="23622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7620000" y="25908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7620000" y="28194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620000" y="30480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7620000" y="32766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620000" y="35052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620000" y="37338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72200" y="480060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>
            <a:off x="75438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73914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2390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0866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69342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7818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6294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64770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63246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1722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7620000" y="6172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7620000" y="6019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7620000" y="5867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7620000" y="5715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7620000" y="5562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7620000" y="5410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620000" y="5257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7620000" y="5105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7620000" y="4953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7620000" y="4800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Left Brace 127"/>
          <p:cNvSpPr/>
          <p:nvPr/>
        </p:nvSpPr>
        <p:spPr>
          <a:xfrm>
            <a:off x="5791200" y="22860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Left Brace 128"/>
          <p:cNvSpPr/>
          <p:nvPr/>
        </p:nvSpPr>
        <p:spPr>
          <a:xfrm>
            <a:off x="5791200" y="48006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Left Brace 129"/>
          <p:cNvSpPr/>
          <p:nvPr/>
        </p:nvSpPr>
        <p:spPr>
          <a:xfrm rot="5400000">
            <a:off x="6819900" y="37719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e 130"/>
          <p:cNvSpPr/>
          <p:nvPr/>
        </p:nvSpPr>
        <p:spPr>
          <a:xfrm rot="10800000">
            <a:off x="7924800" y="48006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Left Brace 131"/>
          <p:cNvSpPr/>
          <p:nvPr/>
        </p:nvSpPr>
        <p:spPr>
          <a:xfrm rot="16200000">
            <a:off x="6819900" y="582930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Left Brace 132"/>
          <p:cNvSpPr/>
          <p:nvPr/>
        </p:nvSpPr>
        <p:spPr>
          <a:xfrm rot="5400000">
            <a:off x="6819900" y="12573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 Brace 133"/>
          <p:cNvSpPr/>
          <p:nvPr/>
        </p:nvSpPr>
        <p:spPr>
          <a:xfrm rot="10800000">
            <a:off x="7924800" y="22860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 rot="16200000">
            <a:off x="6819900" y="331470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5486400" y="375249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5469147" y="3001992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 rot="10800000">
            <a:off x="6916947" y="174541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138"/>
          <p:cNvSpPr/>
          <p:nvPr/>
        </p:nvSpPr>
        <p:spPr>
          <a:xfrm rot="10800000">
            <a:off x="8077200" y="2362200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/>
          <p:cNvSpPr/>
          <p:nvPr/>
        </p:nvSpPr>
        <p:spPr>
          <a:xfrm>
            <a:off x="5506528" y="6274280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/>
          <p:cNvSpPr/>
          <p:nvPr/>
        </p:nvSpPr>
        <p:spPr>
          <a:xfrm>
            <a:off x="5489275" y="5523781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 rot="10800000">
            <a:off x="6937075" y="4267200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 rot="10800000">
            <a:off x="8097328" y="4883989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2"/>
          <p:cNvPicPr>
            <a:picLocks noChangeAspect="1" noChangeArrowheads="1"/>
          </p:cNvPicPr>
          <p:nvPr/>
        </p:nvPicPr>
        <p:blipFill>
          <a:blip r:embed="rId2" cstate="print"/>
          <a:srcRect l="53750" t="31111" r="42500" b="65186"/>
          <a:stretch>
            <a:fillRect/>
          </a:stretch>
        </p:blipFill>
        <p:spPr bwMode="auto">
          <a:xfrm>
            <a:off x="4800600" y="36576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2"/>
          <p:cNvPicPr>
            <a:picLocks noChangeAspect="1" noChangeArrowheads="1"/>
          </p:cNvPicPr>
          <p:nvPr/>
        </p:nvPicPr>
        <p:blipFill>
          <a:blip r:embed="rId2" cstate="print"/>
          <a:srcRect l="55417" t="37036" r="41667" b="60001"/>
          <a:stretch>
            <a:fillRect/>
          </a:stretch>
        </p:blipFill>
        <p:spPr bwMode="auto">
          <a:xfrm>
            <a:off x="8382000" y="22098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2"/>
          <p:cNvPicPr>
            <a:picLocks noChangeAspect="1" noChangeArrowheads="1"/>
          </p:cNvPicPr>
          <p:nvPr/>
        </p:nvPicPr>
        <p:blipFill>
          <a:blip r:embed="rId2" cstate="print"/>
          <a:srcRect l="53333" t="78509" r="43333" b="17788"/>
          <a:stretch>
            <a:fillRect/>
          </a:stretch>
        </p:blipFill>
        <p:spPr bwMode="auto">
          <a:xfrm>
            <a:off x="8382000" y="45720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2"/>
          <p:cNvPicPr>
            <a:picLocks noChangeAspect="1" noChangeArrowheads="1"/>
          </p:cNvPicPr>
          <p:nvPr/>
        </p:nvPicPr>
        <p:blipFill>
          <a:blip r:embed="rId2" cstate="print"/>
          <a:srcRect l="54583" t="83692" r="41666" b="12605"/>
          <a:stretch>
            <a:fillRect/>
          </a:stretch>
        </p:blipFill>
        <p:spPr bwMode="auto">
          <a:xfrm>
            <a:off x="4800600" y="61722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899</Words>
  <Application>Microsoft Office PowerPoint</Application>
  <PresentationFormat>On-screen Show (4:3)</PresentationFormat>
  <Paragraphs>185</Paragraphs>
  <Slides>31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Applied Poromechanics for Hydraulic Fracture Simulation</vt:lpstr>
      <vt:lpstr>Overview</vt:lpstr>
      <vt:lpstr>Introduction</vt:lpstr>
      <vt:lpstr>Approach</vt:lpstr>
      <vt:lpstr>Poromechanics</vt:lpstr>
      <vt:lpstr>Governing Equations</vt:lpstr>
      <vt:lpstr>Constitutive Relations</vt:lpstr>
      <vt:lpstr>Constitutive Relations</vt:lpstr>
      <vt:lpstr>Boundary Conditions</vt:lpstr>
      <vt:lpstr>Statement of the Weak Form</vt:lpstr>
      <vt:lpstr>Discrete in Time Equations</vt:lpstr>
      <vt:lpstr>Galerkin Approximation</vt:lpstr>
      <vt:lpstr>Matrix Form</vt:lpstr>
      <vt:lpstr>Damage Mechanics</vt:lpstr>
      <vt:lpstr>Failure Criterion</vt:lpstr>
      <vt:lpstr>Damage Evolution Law</vt:lpstr>
      <vt:lpstr>Numerical Scheme</vt:lpstr>
      <vt:lpstr>MATLAB Implementation</vt:lpstr>
      <vt:lpstr>Test Problem</vt:lpstr>
      <vt:lpstr>Test Problem 1</vt:lpstr>
      <vt:lpstr>Test Problem 2</vt:lpstr>
      <vt:lpstr>Pressure Oscillations</vt:lpstr>
      <vt:lpstr>Test Problem 3</vt:lpstr>
      <vt:lpstr>GEOS</vt:lpstr>
      <vt:lpstr>Physics Solvers</vt:lpstr>
      <vt:lpstr>Implementation</vt:lpstr>
      <vt:lpstr>3D Test Problem</vt:lpstr>
      <vt:lpstr>Pressure-Driven Damage Test</vt:lpstr>
      <vt:lpstr>Slide 29</vt:lpstr>
      <vt:lpstr>Future Work</vt:lpstr>
      <vt:lpstr>Questions?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Structural Optimization</dc:title>
  <dc:creator>Brian Giffin</dc:creator>
  <cp:lastModifiedBy>Brian Giffin</cp:lastModifiedBy>
  <cp:revision>177</cp:revision>
  <dcterms:created xsi:type="dcterms:W3CDTF">2014-04-23T02:59:04Z</dcterms:created>
  <dcterms:modified xsi:type="dcterms:W3CDTF">2015-02-12T19:40:40Z</dcterms:modified>
</cp:coreProperties>
</file>